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62" r:id="rId3"/>
    <p:sldId id="290" r:id="rId4"/>
    <p:sldId id="291" r:id="rId5"/>
    <p:sldId id="264" r:id="rId6"/>
    <p:sldId id="269" r:id="rId7"/>
    <p:sldId id="268" r:id="rId8"/>
    <p:sldId id="267" r:id="rId9"/>
    <p:sldId id="266" r:id="rId10"/>
    <p:sldId id="265" r:id="rId11"/>
    <p:sldId id="293" r:id="rId12"/>
    <p:sldId id="270" r:id="rId13"/>
    <p:sldId id="287" r:id="rId14"/>
    <p:sldId id="288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92" r:id="rId28"/>
    <p:sldId id="284" r:id="rId29"/>
    <p:sldId id="285" r:id="rId30"/>
    <p:sldId id="286" r:id="rId31"/>
    <p:sldId id="289" r:id="rId3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1164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4FF49-F608-4B09-B61B-29F8DE2026EB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EDEC5-4174-4965-B734-44048328C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900603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225B1-0B16-4315-8DEF-7CF1AD6C43AE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0090D-8816-4353-BE31-2B8745FC48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694783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l-P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 przekazywać Centrum Wnioski o płatność, zgodnie z zasadami określonymi w § 6 Umowy oraz raporty, o których mowa w § 8 ust. 1 Umowy; </a:t>
            </a:r>
          </a:p>
          <a:p>
            <a:r>
              <a:rPr lang="pl-P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 niezwłocznie informować Centrum w formie pisemnej o wszystkich zmianach w Umowie konsorcjum; </a:t>
            </a:r>
          </a:p>
          <a:p>
            <a:r>
              <a:rPr lang="pl-P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4) niezwłocznie informować Centrum o zamiarze dokonania takich zmian prawno-organizacyjnych w statusie swoim oraz Współwykonawcy, które mogą mieć bezpośredni wpływ na realizację Projektu; </a:t>
            </a:r>
          </a:p>
          <a:p>
            <a:r>
              <a:rPr lang="pl-P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5) realizować Projekt zgodnie z Opisem Projektu wraz z wykazem aparatury naukowo-badawczej, Harmonogramem wykonania Projektu i Kosztorysem, które stanowią odpowiednio załączniki nr 1, 2 i 3 do Umowy; </a:t>
            </a:r>
          </a:p>
          <a:p>
            <a:r>
              <a:rPr lang="pl-P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6) wnieść zadeklarowany Wkład własny na realizację Projektu; </a:t>
            </a:r>
          </a:p>
          <a:p>
            <a:r>
              <a:rPr lang="pl-P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7) zastosować wyniki Projektu w działalności gospodarczej; </a:t>
            </a:r>
          </a:p>
          <a:p>
            <a:r>
              <a:rPr lang="pl-P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8) zapewnić ciągłość realizacji Projektu; </a:t>
            </a:r>
          </a:p>
          <a:p>
            <a:r>
              <a:rPr lang="pl-P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9) dokonać podziału lub rozpowszechnienia wyników Projektu na warunkach rynkowych i zgodnie z przepisami dotyczącymi pomocy publicznej oraz Umową konsorcjum; </a:t>
            </a:r>
          </a:p>
          <a:p>
            <a:r>
              <a:rPr lang="pl-P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10) udzielać Centrum oraz upoważnionym przez Centrum podmiotom informacji dotyczących stanu realizacji Projektu i wydatkowania przyznanych środków finansowych, a także wyników Projektu oraz ich wykorzystania, w trakcie realizacji Projektu oraz przez okres 5 lat po jego zakończeniu. 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1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25606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31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10090D-8816-4353-BE31-2B8745FC48BF}" type="slidenum">
              <a:rPr lang="pl-PL" smtClean="0"/>
              <a:t>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Multimodalny biometryczny system weryfikacji tożsamości klienta bankowego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36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254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8340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963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50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290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143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4061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8561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466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5202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01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B93FB-D43D-4AC5-B01D-47B96D05692C}" type="datetimeFigureOut">
              <a:rPr lang="pl-PL" smtClean="0"/>
              <a:t>2015-06-23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F8031-3686-4DEB-AD69-1C0062136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2542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 idx="4294967295"/>
          </p:nvPr>
        </p:nvSpPr>
        <p:spPr>
          <a:xfrm>
            <a:off x="432048" y="407882"/>
            <a:ext cx="8127446" cy="1143000"/>
          </a:xfrm>
        </p:spPr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pic>
        <p:nvPicPr>
          <p:cNvPr id="8" name="Symbol zastępczy zawartości 7"/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12" name="pole tekstowe 11"/>
          <p:cNvSpPr txBox="1"/>
          <p:nvPr/>
        </p:nvSpPr>
        <p:spPr>
          <a:xfrm>
            <a:off x="1698388" y="2698148"/>
            <a:ext cx="59024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/>
              <a:t>Multimodalny biometryczny system weryfikacji tożsamości klienta bankowego</a:t>
            </a:r>
            <a:endParaRPr lang="pl-PL" sz="2400" dirty="0"/>
          </a:p>
          <a:p>
            <a:pPr algn="ctr"/>
            <a:endParaRPr lang="pl-PL" sz="2400" dirty="0" smtClean="0"/>
          </a:p>
          <a:p>
            <a:pPr algn="ctr"/>
            <a:r>
              <a:rPr lang="pl-PL" sz="2400" dirty="0" smtClean="0"/>
              <a:t>Projekt </a:t>
            </a:r>
            <a:r>
              <a:rPr lang="pl-PL" sz="2400" dirty="0"/>
              <a:t>finansowany przez Narodowe Centrum Badań i Rozwoju w ramach Programu Badań </a:t>
            </a:r>
            <a:r>
              <a:rPr lang="pl-PL" sz="2400" dirty="0" smtClean="0"/>
              <a:t>Stosowanych</a:t>
            </a:r>
          </a:p>
          <a:p>
            <a:pPr algn="ctr"/>
            <a:endParaRPr lang="pl-PL" sz="2400" dirty="0"/>
          </a:p>
          <a:p>
            <a:pPr algn="ctr"/>
            <a:r>
              <a:rPr lang="pl-PL" sz="2400" dirty="0" smtClean="0"/>
              <a:t>Obieg finansowy </a:t>
            </a:r>
          </a:p>
          <a:p>
            <a:pPr algn="ctr"/>
            <a:r>
              <a:rPr lang="pl-PL" sz="2400" dirty="0" smtClean="0"/>
              <a:t>i dyscyplina finansowa Projektu</a:t>
            </a:r>
            <a:endParaRPr lang="pl-PL" sz="24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519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99592" y="2420888"/>
            <a:ext cx="73757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err="1" smtClean="0"/>
              <a:t>NCBiR</a:t>
            </a:r>
            <a:r>
              <a:rPr lang="pl-PL" dirty="0" smtClean="0"/>
              <a:t> ma prawo do przeprowadzenia kontroli dokumentacji </a:t>
            </a:r>
            <a:r>
              <a:rPr lang="pl-PL" b="1" u="sng" dirty="0" smtClean="0"/>
              <a:t>w każdym czasie i w każdej fazie realizacji Projektu oraz w okresie </a:t>
            </a:r>
            <a:r>
              <a:rPr lang="pl-PL" b="1" u="sng" dirty="0" smtClean="0">
                <a:solidFill>
                  <a:srgbClr val="FF0000"/>
                </a:solidFill>
              </a:rPr>
              <a:t>5 LAT </a:t>
            </a:r>
            <a:r>
              <a:rPr lang="pl-PL" b="1" u="sng" dirty="0" smtClean="0"/>
              <a:t>po zakończeniu realizacji Projektu</a:t>
            </a:r>
            <a:r>
              <a:rPr lang="pl-PL" dirty="0" smtClean="0"/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Akceptacja Wniosku o płatność nie uchyla ani nie wpływa na możliwość wystąpienia odmiennych ustaleń i wyników przeprowadzonych kontroli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355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99592" y="2420888"/>
            <a:ext cx="73757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/>
              <a:t>Projekt, w którym wartość Dofinansowania przekracza 2 mln zł, podlega obowiązkowemu audytowi zewnętrznemu zgodnie z art. 44 Ustawy. </a:t>
            </a:r>
            <a:endParaRPr lang="pl-PL" dirty="0" smtClean="0"/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„</a:t>
            </a:r>
            <a:r>
              <a:rPr lang="pl-PL" b="1" i="1" dirty="0" smtClean="0"/>
              <a:t>Art</a:t>
            </a:r>
            <a:r>
              <a:rPr lang="pl-PL" b="1" i="1" dirty="0"/>
              <a:t>. 44. Dla projektów o całkowitej wartości dofinansowania przekraczającej 2 000 000 złotych Dyrektor zleca przeprowadzenie zewnętrznego audytu ich wykonania</a:t>
            </a:r>
            <a:r>
              <a:rPr lang="pl-PL" dirty="0" smtClean="0"/>
              <a:t>.” </a:t>
            </a:r>
            <a:endParaRPr lang="pl-PL" dirty="0"/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Audyt ten </a:t>
            </a:r>
            <a:r>
              <a:rPr lang="pl-PL" dirty="0"/>
              <a:t>jest kosztem kwalifikowanym jeżeli rozpoczął się co najmniej po zrealizowaniu 50% planowanych wydatków związanych z Projektem. 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838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99591" y="1844824"/>
            <a:ext cx="737574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Koszty kwalifikowane</a:t>
            </a:r>
          </a:p>
          <a:p>
            <a:pPr algn="ctr"/>
            <a:endParaRPr lang="pl-PL" b="1" dirty="0"/>
          </a:p>
          <a:p>
            <a:pPr algn="just"/>
            <a:r>
              <a:rPr lang="pl-PL" dirty="0"/>
              <a:t>Koszty ponoszone w Projekcie kwalifikują się do objęcia Dofinansowaniem w przypadku łącznego spełniania następujących warunków: 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pl-PL" dirty="0" smtClean="0"/>
              <a:t>są </a:t>
            </a:r>
            <a:r>
              <a:rPr lang="pl-PL" dirty="0"/>
              <a:t>niezbędne do zrealizowania celów Projektu; 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pl-PL" dirty="0" smtClean="0"/>
              <a:t>są </a:t>
            </a:r>
            <a:r>
              <a:rPr lang="pl-PL" dirty="0"/>
              <a:t>zgodne z Kosztorysem, z uwzględnieniem </a:t>
            </a:r>
            <a:r>
              <a:rPr lang="pl-PL" dirty="0" smtClean="0"/>
              <a:t>wyjątków, określonych w § </a:t>
            </a:r>
            <a:r>
              <a:rPr lang="pl-PL" dirty="0"/>
              <a:t>10 ust. 4 </a:t>
            </a:r>
            <a:r>
              <a:rPr lang="pl-PL" dirty="0" smtClean="0"/>
              <a:t>Umowy; </a:t>
            </a:r>
            <a:endParaRPr lang="pl-PL" dirty="0"/>
          </a:p>
          <a:p>
            <a:pPr marL="800100" lvl="1" indent="-342900" algn="just">
              <a:buFont typeface="+mj-lt"/>
              <a:buAutoNum type="arabicParenR"/>
            </a:pPr>
            <a:r>
              <a:rPr lang="pl-PL" dirty="0" smtClean="0"/>
              <a:t>są </a:t>
            </a:r>
            <a:r>
              <a:rPr lang="pl-PL" dirty="0"/>
              <a:t>zgodne z katalogiem kosztów zawartym w § 12 Rozporządzenia; 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pl-PL" dirty="0" smtClean="0"/>
              <a:t>są </a:t>
            </a:r>
            <a:r>
              <a:rPr lang="pl-PL" dirty="0"/>
              <a:t>zaksięgowane i udokumentowane zgodnie z przepisami o rachunkowości oraz przyjętą polityką rachunkowości; </a:t>
            </a:r>
          </a:p>
          <a:p>
            <a:pPr marL="800100" lvl="1" indent="-342900" algn="just">
              <a:buFont typeface="+mj-lt"/>
              <a:buAutoNum type="arabicParenR"/>
            </a:pPr>
            <a:r>
              <a:rPr lang="pl-PL" dirty="0" smtClean="0"/>
              <a:t>zostały </a:t>
            </a:r>
            <a:r>
              <a:rPr lang="pl-PL" dirty="0"/>
              <a:t>poniesione w terminach realizacji </a:t>
            </a:r>
            <a:r>
              <a:rPr lang="pl-PL" dirty="0" smtClean="0"/>
              <a:t>Projektu; </a:t>
            </a:r>
            <a:endParaRPr lang="pl-PL" dirty="0"/>
          </a:p>
          <a:p>
            <a:pPr marL="800100" lvl="1" indent="-342900" algn="just">
              <a:buFont typeface="+mj-lt"/>
              <a:buAutoNum type="arabicParenR"/>
            </a:pPr>
            <a:r>
              <a:rPr lang="pl-PL" dirty="0" smtClean="0"/>
              <a:t>zostały </a:t>
            </a:r>
            <a:r>
              <a:rPr lang="pl-PL" dirty="0"/>
              <a:t>poniesione zgodnie z zasadami racjonalnej gospodarki finansowej, w szczególności najkorzystniejszej relacji nakładów do rezultatów. </a:t>
            </a:r>
          </a:p>
        </p:txBody>
      </p:sp>
    </p:spTree>
    <p:extLst>
      <p:ext uri="{BB962C8B-B14F-4D97-AF65-F5344CB8AC3E}">
        <p14:creationId xmlns:p14="http://schemas.microsoft.com/office/powerpoint/2010/main" val="395055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99591" y="1844824"/>
            <a:ext cx="737574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smtClean="0"/>
              <a:t>W </a:t>
            </a:r>
            <a:r>
              <a:rPr lang="pl-PL" dirty="0"/>
              <a:t>przypadku projektu obejmującego badania podstawowe, badania przemysłowe lub prace rozwojowe kosztami kwalifikującymi się do objęcia pomocą publiczną, zwanymi dalej „kosztami kwalifikowalnymi”, są koszty: </a:t>
            </a:r>
            <a:endParaRPr lang="pl-PL" dirty="0" smtClean="0"/>
          </a:p>
          <a:p>
            <a:pPr algn="just"/>
            <a:endParaRPr lang="pl-PL" dirty="0" smtClean="0"/>
          </a:p>
          <a:p>
            <a:pPr marL="342900" indent="-342900" algn="just">
              <a:buAutoNum type="arabicParenR"/>
            </a:pPr>
            <a:r>
              <a:rPr lang="pl-PL" b="1" dirty="0" smtClean="0"/>
              <a:t>wynagrodzeń</a:t>
            </a:r>
            <a:r>
              <a:rPr lang="pl-PL" dirty="0" smtClean="0"/>
              <a:t> </a:t>
            </a:r>
            <a:r>
              <a:rPr lang="pl-PL" dirty="0"/>
              <a:t>wraz z pozapłacowymi kosztami pracy, w tym składkami na ubezpieczenia społeczne i zdrowotne, osób zatrudnionych przy realizacji projektu, </a:t>
            </a:r>
            <a:r>
              <a:rPr lang="pl-PL" u="sng" dirty="0"/>
              <a:t>w części, w jakiej wynagrodzenia te są bezpośrednio związane z jego realizacją</a:t>
            </a:r>
            <a:r>
              <a:rPr lang="pl-PL" dirty="0"/>
              <a:t>; </a:t>
            </a:r>
            <a:endParaRPr lang="pl-PL" dirty="0" smtClean="0"/>
          </a:p>
          <a:p>
            <a:pPr marL="342900" indent="-342900" algn="just">
              <a:buAutoNum type="arabicParenR"/>
            </a:pPr>
            <a:r>
              <a:rPr lang="pl-PL" b="1" dirty="0" smtClean="0"/>
              <a:t>aparatury </a:t>
            </a:r>
            <a:r>
              <a:rPr lang="pl-PL" b="1" dirty="0"/>
              <a:t>i sprzętu </a:t>
            </a:r>
            <a:r>
              <a:rPr lang="pl-PL" u="sng" dirty="0"/>
              <a:t>w zakresie i przez okres, w jakim są one wykorzystywane przy realizacji projektu</a:t>
            </a:r>
            <a:r>
              <a:rPr lang="pl-PL" dirty="0"/>
              <a:t>; jeżeli aparatura i sprzęt nie są wykorzystywane przy realizacji projektu przez cały okres ich użytkowania, za koszty kwalifikowalne uznaje się tylko koszty amortyzacji odpowiadające okresowi realizacji projektu obliczone na podstawie przepisów o rachunkowości; </a:t>
            </a:r>
          </a:p>
        </p:txBody>
      </p:sp>
    </p:spTree>
    <p:extLst>
      <p:ext uri="{BB962C8B-B14F-4D97-AF65-F5344CB8AC3E}">
        <p14:creationId xmlns:p14="http://schemas.microsoft.com/office/powerpoint/2010/main" val="210593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99591" y="1844824"/>
            <a:ext cx="737574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arenR"/>
            </a:pPr>
            <a:endParaRPr lang="pl-PL" dirty="0"/>
          </a:p>
          <a:p>
            <a:pPr marL="342900" indent="-342900" algn="just">
              <a:buFont typeface="+mj-lt"/>
              <a:buAutoNum type="arabicParenR" startAt="3"/>
            </a:pPr>
            <a:r>
              <a:rPr lang="pl-PL" b="1" dirty="0"/>
              <a:t>budynków i gruntów </a:t>
            </a:r>
            <a:r>
              <a:rPr lang="pl-PL" u="sng" dirty="0"/>
              <a:t>w zakresie i przez okres, w jakim są one wykorzystywane przy realizacji projektu</a:t>
            </a:r>
            <a:r>
              <a:rPr lang="pl-PL" dirty="0"/>
              <a:t>; w przypadku budynków za koszty kwalifikowalne uznaje się tylko koszty amortyzacji odpowiadające okresowi realizacji projektu, obliczone na podstawie przepisów o rachunkowości, a w przypadku gruntów – koszty związane z przeniesieniem własności lub innych praw rzeczowych, koszty odpłatnego korzystania z gruntu lub faktycznie poniesione koszty kapitałowe; </a:t>
            </a:r>
          </a:p>
          <a:p>
            <a:pPr marL="342900" indent="-342900" algn="just">
              <a:buAutoNum type="arabicParenR" startAt="3"/>
            </a:pPr>
            <a:r>
              <a:rPr lang="pl-PL" b="1" dirty="0"/>
              <a:t>badań</a:t>
            </a:r>
            <a:r>
              <a:rPr lang="pl-PL" dirty="0"/>
              <a:t> wykonywanych na podstawie umowy, </a:t>
            </a:r>
            <a:r>
              <a:rPr lang="pl-PL" b="1" dirty="0"/>
              <a:t>wiedzy i patentów </a:t>
            </a:r>
            <a:r>
              <a:rPr lang="pl-PL" dirty="0"/>
              <a:t>zakupionych lub użytkowanych na podstawie licencji udzielonej przez podmioty zewnętrzne na warunkach pełnej konkurencji oraz </a:t>
            </a:r>
            <a:r>
              <a:rPr lang="pl-PL" b="1" dirty="0"/>
              <a:t>koszty doradztwa i równorzędnych usług</a:t>
            </a:r>
            <a:r>
              <a:rPr lang="pl-PL" dirty="0"/>
              <a:t> </a:t>
            </a:r>
            <a:r>
              <a:rPr lang="pl-PL" u="sng" dirty="0"/>
              <a:t>wykorzystywanych wyłącznie na potrzeby projektu</a:t>
            </a:r>
            <a:r>
              <a:rPr lang="pl-PL" dirty="0"/>
              <a:t>; </a:t>
            </a:r>
          </a:p>
          <a:p>
            <a:pPr marL="342900" indent="-342900" algn="just">
              <a:buAutoNum type="arabicParenR" startAt="3"/>
            </a:pPr>
            <a:r>
              <a:rPr lang="pl-PL" b="1" dirty="0"/>
              <a:t>dodatkowe koszty ogólne i inne koszty operacyjne, w tym koszty materiałów, dostaw i podobnych produktów,</a:t>
            </a:r>
            <a:r>
              <a:rPr lang="pl-PL" dirty="0"/>
              <a:t> </a:t>
            </a:r>
            <a:r>
              <a:rPr lang="pl-PL" u="sng" dirty="0"/>
              <a:t>ponoszone bezpośrednio przy realizacji projektu.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91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99591" y="1844824"/>
            <a:ext cx="737574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smtClean="0"/>
              <a:t>Wykonawca oraz Współwykonawcy zobowiązani są stosować przepisy ustawy Prawo zamówień publicznych do udzielania zamówień publicznych w ramach Projektu </a:t>
            </a:r>
            <a:r>
              <a:rPr lang="pl-PL" b="1" dirty="0" smtClean="0"/>
              <a:t>w przypadku, gdy wymóg stosowania tej ustawy wynika z jej przepisów lub z przepisów odrębnych</a:t>
            </a:r>
            <a:r>
              <a:rPr lang="pl-PL" dirty="0" smtClean="0"/>
              <a:t>. </a:t>
            </a:r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Zasady ponoszenia wszystkich kosztów kwalifikowalnych: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uczciwa konkurencja,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efektywność,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j</a:t>
            </a:r>
            <a:r>
              <a:rPr lang="pl-PL" dirty="0" smtClean="0"/>
              <a:t>awność,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przejrzystość,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unikanie konfliktu interesów rozumianego jako brak bezstronności i obiektywności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95626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99591" y="1844824"/>
            <a:ext cx="737574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dirty="0" smtClean="0"/>
              <a:t>Jeżeli Wykonawca lub Współwykonawcy nie są zobowiązani do stosowania ustawy PZP</a:t>
            </a:r>
            <a:r>
              <a:rPr lang="pl-PL" dirty="0" smtClean="0"/>
              <a:t>, w przypadku zakupu towarów lub usług o wartości </a:t>
            </a:r>
            <a:r>
              <a:rPr lang="pl-PL" b="1" dirty="0" smtClean="0">
                <a:solidFill>
                  <a:srgbClr val="FF0000"/>
                </a:solidFill>
              </a:rPr>
              <a:t>powyżej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b="1" dirty="0" smtClean="0">
                <a:solidFill>
                  <a:srgbClr val="FF0000"/>
                </a:solidFill>
              </a:rPr>
              <a:t>30.000 EUR (w PLN)</a:t>
            </a:r>
            <a:r>
              <a:rPr lang="pl-PL" dirty="0" smtClean="0"/>
              <a:t>, dokonują zakupu w oparciu o </a:t>
            </a:r>
            <a:r>
              <a:rPr lang="pl-PL" b="1" dirty="0" smtClean="0"/>
              <a:t>najbardziej korzystną ekonomicznie ofertę</a:t>
            </a:r>
            <a:r>
              <a:rPr lang="pl-PL" dirty="0" smtClean="0"/>
              <a:t>, z zachowaniem ww. zasad, a także zobowiązani są do:</a:t>
            </a:r>
          </a:p>
          <a:p>
            <a:pPr marL="342900" indent="-342900" algn="just">
              <a:buAutoNum type="alphaLcParenR"/>
            </a:pPr>
            <a:r>
              <a:rPr lang="pl-PL" dirty="0" smtClean="0"/>
              <a:t>wysłania zapytania ofertowego do co najmniej </a:t>
            </a:r>
            <a:r>
              <a:rPr lang="pl-PL" b="1" dirty="0" smtClean="0"/>
              <a:t>3 potencjalnych wykonawców</a:t>
            </a:r>
            <a:r>
              <a:rPr lang="pl-PL" dirty="0" smtClean="0"/>
              <a:t> (o ile na rynku tylu istnieje – jeśli nie: </a:t>
            </a:r>
            <a:r>
              <a:rPr lang="pl-PL" b="1" dirty="0" smtClean="0"/>
              <a:t>OŚWIADCZENIE</a:t>
            </a:r>
            <a:r>
              <a:rPr lang="pl-PL" dirty="0" smtClean="0"/>
              <a:t>); </a:t>
            </a:r>
          </a:p>
          <a:p>
            <a:pPr marL="342900" indent="-342900" algn="just">
              <a:buAutoNum type="alphaLcParenR"/>
            </a:pPr>
            <a:r>
              <a:rPr lang="pl-PL" dirty="0" smtClean="0"/>
              <a:t>zamieszczenia na swojej </a:t>
            </a:r>
            <a:r>
              <a:rPr lang="pl-PL" b="1" dirty="0" smtClean="0"/>
              <a:t>stronie internetowej </a:t>
            </a:r>
            <a:r>
              <a:rPr lang="pl-PL" dirty="0" smtClean="0"/>
              <a:t>oraz </a:t>
            </a:r>
            <a:r>
              <a:rPr lang="pl-PL" b="1" dirty="0" smtClean="0"/>
              <a:t>w swojej siedzibie </a:t>
            </a:r>
            <a:r>
              <a:rPr lang="pl-PL" dirty="0" smtClean="0"/>
              <a:t>powyższego zapytania ofertowego, które powinno zawierać w szczególności: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opis przedmiotu zamówienia, 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kryteria oceny oferty, 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termin składania ofert. </a:t>
            </a:r>
          </a:p>
          <a:p>
            <a:pPr marL="342900" indent="-342900" algn="just">
              <a:buAutoNum type="alphaLcParenR"/>
            </a:pPr>
            <a:r>
              <a:rPr lang="pl-PL" dirty="0" smtClean="0"/>
              <a:t>przedstawienia złożonych ofert (na żądanie </a:t>
            </a:r>
            <a:r>
              <a:rPr lang="pl-PL" dirty="0" err="1" smtClean="0"/>
              <a:t>NCBiR</a:t>
            </a:r>
            <a:r>
              <a:rPr lang="pl-PL" dirty="0" smtClean="0"/>
              <a:t> lub wskazanych podmiotów) .</a:t>
            </a:r>
          </a:p>
        </p:txBody>
      </p:sp>
    </p:spTree>
    <p:extLst>
      <p:ext uri="{BB962C8B-B14F-4D97-AF65-F5344CB8AC3E}">
        <p14:creationId xmlns:p14="http://schemas.microsoft.com/office/powerpoint/2010/main" val="79348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smtClean="0"/>
              <a:t>3 podmioty, do których wysyłane są zapytania ofertowe łącznie winne spełniać poniższe przesłanki: 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arenR"/>
            </a:pPr>
            <a:r>
              <a:rPr lang="pl-PL" dirty="0" smtClean="0"/>
              <a:t>niepowiązanych lub niebędących jednostką </a:t>
            </a:r>
            <a:r>
              <a:rPr lang="pl-PL" b="1" dirty="0" smtClean="0"/>
              <a:t>zależną, współzależną lub dominującą </a:t>
            </a:r>
            <a:r>
              <a:rPr lang="pl-PL" dirty="0" smtClean="0"/>
              <a:t>w relacji do Wykonawcy lub Współwykonawcy w rozumieniu ustawy o rachunkowości; 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arenR"/>
            </a:pPr>
            <a:r>
              <a:rPr lang="pl-PL" dirty="0" smtClean="0"/>
              <a:t>niebędących podmiotem pozostającym z Wykonawcą lub Współwykonawcą w takim </a:t>
            </a:r>
            <a:r>
              <a:rPr lang="pl-PL" b="1" dirty="0" smtClean="0"/>
              <a:t>stosunku faktycznym lub prawnym, który może budzić uzasadnione wątpliwości co do bezstronności </a:t>
            </a:r>
            <a:r>
              <a:rPr lang="pl-PL" dirty="0" smtClean="0"/>
              <a:t>w wyborze (np. małżeństwo, pokrewieństwo lub powinowactwo do drugiego stopnia włącznie, stosunek przysposobienia, opieki lub kurateli). </a:t>
            </a:r>
          </a:p>
          <a:p>
            <a:pPr algn="just"/>
            <a:endParaRPr lang="pl-PL" dirty="0" smtClean="0"/>
          </a:p>
          <a:p>
            <a:pPr algn="just"/>
            <a:r>
              <a:rPr lang="pl-PL" dirty="0"/>
              <a:t>c</a:t>
            </a:r>
            <a:r>
              <a:rPr lang="pl-PL" dirty="0" smtClean="0"/>
              <a:t>hyba że jest to uzasadnione </a:t>
            </a:r>
            <a:r>
              <a:rPr lang="pl-PL" b="1" dirty="0" smtClean="0"/>
              <a:t>względami ekonomicznymi lub celowościowymi</a:t>
            </a:r>
            <a:r>
              <a:rPr lang="pl-PL" dirty="0" smtClean="0"/>
              <a:t>. </a:t>
            </a:r>
          </a:p>
          <a:p>
            <a:pPr algn="just"/>
            <a:endParaRPr lang="pl-PL" dirty="0"/>
          </a:p>
          <a:p>
            <a:pPr algn="just"/>
            <a:r>
              <a:rPr lang="pl-PL" b="1" dirty="0" smtClean="0"/>
              <a:t>Udzielenie zamówienia </a:t>
            </a:r>
            <a:r>
              <a:rPr lang="pl-PL" dirty="0" smtClean="0"/>
              <a:t>podmiotowi niespełniającemu ww. warunków możliwe jest wyłącznie po uzyskaniu </a:t>
            </a:r>
            <a:r>
              <a:rPr lang="pl-PL" b="1" dirty="0" smtClean="0"/>
              <a:t>pisemnej zgody </a:t>
            </a:r>
            <a:r>
              <a:rPr lang="pl-PL" b="1" dirty="0" err="1" smtClean="0"/>
              <a:t>NCBiR</a:t>
            </a:r>
            <a:r>
              <a:rPr lang="pl-PL" dirty="0" smtClean="0"/>
              <a:t>, z wyłączeniem przypadków, w których wartość zakupu nie przekracza kwoty </a:t>
            </a:r>
            <a:r>
              <a:rPr lang="pl-PL" b="1" dirty="0" smtClean="0"/>
              <a:t>3500 PLN netto</a:t>
            </a:r>
            <a:r>
              <a:rPr lang="pl-PL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9121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dirty="0" smtClean="0"/>
              <a:t>Jeżeli </a:t>
            </a:r>
            <a:r>
              <a:rPr lang="pl-PL" b="1" dirty="0"/>
              <a:t>Wykonawca lub Współwykonawcy nie są zobowiązani do stosowania ustawy PZP</a:t>
            </a:r>
            <a:r>
              <a:rPr lang="pl-PL" dirty="0"/>
              <a:t>, </a:t>
            </a:r>
            <a:r>
              <a:rPr lang="pl-PL" dirty="0" smtClean="0"/>
              <a:t>za pisemną zgodą </a:t>
            </a:r>
            <a:r>
              <a:rPr lang="pl-PL" dirty="0" err="1" smtClean="0"/>
              <a:t>NCBiR</a:t>
            </a:r>
            <a:r>
              <a:rPr lang="pl-PL" dirty="0" smtClean="0"/>
              <a:t> możliwa jest realizacja zakupu towarów lub usług od dostawcy niespełniającego ww. </a:t>
            </a:r>
            <a:r>
              <a:rPr lang="pl-PL" dirty="0"/>
              <a:t>warunków, </a:t>
            </a:r>
            <a:r>
              <a:rPr lang="pl-PL" dirty="0" smtClean="0"/>
              <a:t>jeśli wartość </a:t>
            </a:r>
            <a:r>
              <a:rPr lang="pl-PL" dirty="0"/>
              <a:t>netto zakupu jest wyższa niż 3500 </a:t>
            </a:r>
            <a:r>
              <a:rPr lang="pl-PL" dirty="0" smtClean="0"/>
              <a:t>PLN, lecz </a:t>
            </a:r>
            <a:r>
              <a:rPr lang="pl-PL" dirty="0"/>
              <a:t>nie przekracza wyrażonej w złotych polskich </a:t>
            </a:r>
            <a:r>
              <a:rPr lang="pl-PL" dirty="0" smtClean="0"/>
              <a:t>równowartości kwoty 30.000 EUR. </a:t>
            </a:r>
            <a:endParaRPr lang="pl-PL" dirty="0"/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W </a:t>
            </a:r>
            <a:r>
              <a:rPr lang="pl-PL" dirty="0"/>
              <a:t>przypadku stwierdzenia naruszeń przepisów o zamówieniach publicznych lub zasady konkurencyjności, Centrum może uznać część lub całość kosztów za niekwalifikowalne i żądać ich zwrotu. </a:t>
            </a:r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Dofinansowanie </a:t>
            </a:r>
            <a:r>
              <a:rPr lang="pl-PL" dirty="0"/>
              <a:t>wydatkowane na cele inne niż określone w Umowie spowoduje uznanie takich kosztów za niekwalifikowane.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59865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smtClean="0"/>
              <a:t>Wykonawca </a:t>
            </a:r>
            <a:r>
              <a:rPr lang="pl-PL" dirty="0"/>
              <a:t>przedkłada </a:t>
            </a:r>
            <a:r>
              <a:rPr lang="pl-PL" dirty="0" err="1" smtClean="0"/>
              <a:t>NCBiR</a:t>
            </a:r>
            <a:r>
              <a:rPr lang="pl-PL" dirty="0" smtClean="0"/>
              <a:t> w </a:t>
            </a:r>
            <a:r>
              <a:rPr lang="pl-PL" dirty="0"/>
              <a:t>formie papierowej i elektronicznej, zgodnie ze wzorem zamieszczonym na stronie internetowej Centrum, następujące </a:t>
            </a:r>
            <a:r>
              <a:rPr lang="pl-PL" dirty="0" smtClean="0"/>
              <a:t>dokumenty (każdorazowo wraz z informacją dla celów ewaluacji): </a:t>
            </a:r>
          </a:p>
          <a:p>
            <a:pPr algn="just"/>
            <a:endParaRPr lang="pl-PL" dirty="0"/>
          </a:p>
          <a:p>
            <a:pPr marL="342900" indent="-342900" algn="just">
              <a:buFont typeface="+mj-lt"/>
              <a:buAutoNum type="arabicParenR"/>
            </a:pPr>
            <a:r>
              <a:rPr lang="pl-PL" dirty="0" smtClean="0"/>
              <a:t>raporty </a:t>
            </a:r>
            <a:r>
              <a:rPr lang="pl-PL" b="1" dirty="0" smtClean="0"/>
              <a:t>roczne</a:t>
            </a:r>
            <a:r>
              <a:rPr lang="pl-PL" dirty="0" smtClean="0"/>
              <a:t> - do dnia 31 marca  (wg stanu na 31 grudnia); </a:t>
            </a:r>
            <a:endParaRPr lang="pl-PL" dirty="0"/>
          </a:p>
          <a:p>
            <a:pPr marL="342900" indent="-342900" algn="just">
              <a:buFont typeface="+mj-lt"/>
              <a:buAutoNum type="arabicParenR"/>
            </a:pPr>
            <a:r>
              <a:rPr lang="pl-PL" dirty="0" smtClean="0"/>
              <a:t>raport </a:t>
            </a:r>
            <a:r>
              <a:rPr lang="pl-PL" b="1" dirty="0" smtClean="0"/>
              <a:t>końcowy</a:t>
            </a:r>
            <a:r>
              <a:rPr lang="pl-PL" dirty="0" smtClean="0"/>
              <a:t> - 60 dni od daty zakończenia realizacji Projektu; </a:t>
            </a:r>
            <a:endParaRPr lang="pl-PL" dirty="0"/>
          </a:p>
          <a:p>
            <a:pPr marL="342900" indent="-342900" algn="just">
              <a:buFont typeface="+mj-lt"/>
              <a:buAutoNum type="arabicParenR"/>
            </a:pPr>
            <a:r>
              <a:rPr lang="pl-PL" dirty="0" smtClean="0"/>
              <a:t>raport </a:t>
            </a:r>
            <a:r>
              <a:rPr lang="pl-PL" b="1" dirty="0"/>
              <a:t>z wykorzystania wyników </a:t>
            </a:r>
            <a:r>
              <a:rPr lang="pl-PL" b="1" dirty="0" smtClean="0"/>
              <a:t>Projektu </a:t>
            </a:r>
            <a:r>
              <a:rPr lang="pl-PL" dirty="0" smtClean="0"/>
              <a:t>- 30 dni po upływie 2 lat od daty zakończenia realizacji Projektu; </a:t>
            </a:r>
            <a:endParaRPr lang="pl-PL" dirty="0"/>
          </a:p>
          <a:p>
            <a:pPr marL="342900" indent="-342900" algn="just">
              <a:buFont typeface="+mj-lt"/>
              <a:buAutoNum type="arabicParenR"/>
            </a:pPr>
            <a:r>
              <a:rPr lang="pl-PL" dirty="0" smtClean="0"/>
              <a:t>raport </a:t>
            </a:r>
            <a:r>
              <a:rPr lang="pl-PL" dirty="0"/>
              <a:t>„</a:t>
            </a:r>
            <a:r>
              <a:rPr lang="pl-PL" b="1" dirty="0"/>
              <a:t>ex-post</a:t>
            </a:r>
            <a:r>
              <a:rPr lang="pl-PL" dirty="0" smtClean="0"/>
              <a:t>” - 30 dni po upływie 5 lat od daty zakończenia realizacji Projektu.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pl-PL" dirty="0" smtClean="0"/>
              <a:t>kopie </a:t>
            </a:r>
            <a:r>
              <a:rPr lang="pl-PL" dirty="0"/>
              <a:t>ostatecznych wersji </a:t>
            </a:r>
            <a:r>
              <a:rPr lang="pl-PL" b="1" dirty="0"/>
              <a:t>Sprawozdań o działalności badawczej i rozwojowej </a:t>
            </a:r>
            <a:r>
              <a:rPr lang="pl-PL" dirty="0"/>
              <a:t>(B+R), składanych w </a:t>
            </a:r>
            <a:r>
              <a:rPr lang="pl-PL" dirty="0" smtClean="0"/>
              <a:t>GUS w </a:t>
            </a:r>
            <a:r>
              <a:rPr lang="pl-PL" dirty="0"/>
              <a:t>każdym roku realizacji Projektu, </a:t>
            </a:r>
            <a:endParaRPr lang="pl-PL" dirty="0" smtClean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746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899592" y="1988840"/>
            <a:ext cx="7375749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Zgodnie z Umową, Wykonawca </a:t>
            </a:r>
            <a:r>
              <a:rPr lang="pl-PL" dirty="0"/>
              <a:t>zobowiązuje się w </a:t>
            </a:r>
            <a:r>
              <a:rPr lang="pl-PL" dirty="0" smtClean="0"/>
              <a:t>szczególności (m.in.): </a:t>
            </a:r>
          </a:p>
          <a:p>
            <a:endParaRPr lang="pl-PL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 smtClean="0"/>
              <a:t>przekazywać </a:t>
            </a:r>
            <a:r>
              <a:rPr lang="pl-PL" dirty="0"/>
              <a:t>Centrum </a:t>
            </a:r>
            <a:r>
              <a:rPr lang="pl-PL" dirty="0" smtClean="0"/>
              <a:t>WNIOSKI O PŁATNOŚĆ</a:t>
            </a:r>
            <a:r>
              <a:rPr lang="pl-PL" dirty="0"/>
              <a:t> </a:t>
            </a:r>
            <a:r>
              <a:rPr lang="pl-PL" dirty="0" smtClean="0"/>
              <a:t>oraz RAPORTY</a:t>
            </a:r>
            <a:r>
              <a:rPr lang="pl-PL" dirty="0"/>
              <a:t>;</a:t>
            </a:r>
            <a:endParaRPr lang="pl-PL" dirty="0" smtClean="0"/>
          </a:p>
          <a:p>
            <a:pPr algn="just"/>
            <a:endParaRPr lang="pl-PL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 smtClean="0"/>
              <a:t>realizować </a:t>
            </a:r>
            <a:r>
              <a:rPr lang="pl-PL" sz="2400" b="1" dirty="0"/>
              <a:t>Projekt zgodnie z Opisem Projektu </a:t>
            </a:r>
            <a:r>
              <a:rPr lang="pl-PL" sz="2400" b="1" dirty="0" smtClean="0"/>
              <a:t>         wraz </a:t>
            </a:r>
            <a:r>
              <a:rPr lang="pl-PL" sz="2400" b="1" dirty="0"/>
              <a:t>z wykazem aparatury </a:t>
            </a:r>
            <a:r>
              <a:rPr lang="pl-PL" sz="2400" b="1" dirty="0" smtClean="0"/>
              <a:t>naukowo - badawczej</a:t>
            </a:r>
            <a:r>
              <a:rPr lang="pl-PL" sz="2400" b="1" dirty="0"/>
              <a:t>, Harmonogramem wykonania </a:t>
            </a:r>
            <a:r>
              <a:rPr lang="pl-PL" sz="2400" b="1" dirty="0" smtClean="0"/>
              <a:t>Projektu </a:t>
            </a:r>
            <a:r>
              <a:rPr lang="pl-PL" sz="2400" b="1" dirty="0" smtClean="0"/>
              <a:t>i </a:t>
            </a:r>
            <a:r>
              <a:rPr lang="pl-PL" sz="2400" b="1" dirty="0"/>
              <a:t>Kosztorysem, które stanowią odpowiednio załączniki nr 1, 2 i 3 </a:t>
            </a:r>
            <a:r>
              <a:rPr lang="pl-PL" sz="2400" b="1" dirty="0" smtClean="0"/>
              <a:t>              do </a:t>
            </a:r>
            <a:r>
              <a:rPr lang="pl-PL" sz="2400" b="1" dirty="0"/>
              <a:t>Umowy; </a:t>
            </a:r>
            <a:endParaRPr lang="pl-PL" sz="2400" b="1" dirty="0" smtClean="0"/>
          </a:p>
          <a:p>
            <a:pPr algn="just"/>
            <a:endParaRPr lang="pl-PL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 smtClean="0"/>
              <a:t>udzielać </a:t>
            </a:r>
            <a:r>
              <a:rPr lang="pl-PL" dirty="0"/>
              <a:t>Centrum oraz upoważnionym przez Centrum podmiotom </a:t>
            </a:r>
            <a:r>
              <a:rPr lang="pl-PL" dirty="0" smtClean="0"/>
              <a:t>INFORMACJI dotyczących </a:t>
            </a:r>
            <a:r>
              <a:rPr lang="pl-PL" dirty="0"/>
              <a:t>stanu realizacji Projektu i wydatkowania przyznanych środków finansowych, a także wyników Projektu oraz ich wykorzystania, w trakcie realizacji Projektu oraz przez okres 5 lat po jego zakończeniu.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37339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smtClean="0"/>
              <a:t>Na </a:t>
            </a:r>
            <a:r>
              <a:rPr lang="pl-PL" dirty="0"/>
              <a:t>podstawie oceny raportu rocznego </a:t>
            </a:r>
            <a:r>
              <a:rPr lang="pl-PL" dirty="0" err="1" smtClean="0"/>
              <a:t>NCBiR</a:t>
            </a:r>
            <a:r>
              <a:rPr lang="pl-PL" dirty="0" smtClean="0"/>
              <a:t> może </a:t>
            </a:r>
            <a:r>
              <a:rPr lang="pl-PL" b="1" dirty="0"/>
              <a:t>wstrzymać lub zmniejszyć dalsze Dofinansowanie</a:t>
            </a:r>
            <a:r>
              <a:rPr lang="pl-PL" dirty="0"/>
              <a:t>, w szczególności w przypadku stwierdzenia, że: 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arenR"/>
            </a:pPr>
            <a:r>
              <a:rPr lang="pl-PL" dirty="0" smtClean="0"/>
              <a:t>Projekt </a:t>
            </a:r>
            <a:r>
              <a:rPr lang="pl-PL" dirty="0"/>
              <a:t>jest realizowany w sposób sprzeczny z postanowieniami Umowy lub z naruszeniem prawa;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pl-PL" dirty="0" smtClean="0"/>
              <a:t>kontynuacja </a:t>
            </a:r>
            <a:r>
              <a:rPr lang="pl-PL" dirty="0"/>
              <a:t>realizacji Projektu nie doprowadzi do osiągnięcia zakładanych wyników;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pl-PL" dirty="0" smtClean="0"/>
              <a:t>przekazane </a:t>
            </a:r>
            <a:r>
              <a:rPr lang="pl-PL" dirty="0"/>
              <a:t>Dofinansowanie w części lub w całości było wykorzystane niezgodnie z przeznaczeniem. </a:t>
            </a:r>
          </a:p>
          <a:p>
            <a:pPr algn="just"/>
            <a:endParaRPr lang="pl-PL" dirty="0" smtClean="0"/>
          </a:p>
          <a:p>
            <a:pPr algn="just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68792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FF0000"/>
                </a:solidFill>
              </a:rPr>
              <a:t>Zmiany w realizacji </a:t>
            </a:r>
            <a:r>
              <a:rPr lang="pl-PL" b="1" dirty="0"/>
              <a:t>przedmiotu Umowy </a:t>
            </a:r>
            <a:endParaRPr lang="pl-PL" dirty="0"/>
          </a:p>
          <a:p>
            <a:pPr marL="342900" indent="-342900" algn="just">
              <a:buAutoNum type="arabicPeriod"/>
            </a:pPr>
            <a:r>
              <a:rPr lang="pl-PL" dirty="0" smtClean="0"/>
              <a:t>Dokonywanie </a:t>
            </a:r>
            <a:r>
              <a:rPr lang="pl-PL" dirty="0">
                <a:solidFill>
                  <a:srgbClr val="FF0000"/>
                </a:solidFill>
              </a:rPr>
              <a:t>zmian w realizacji</a:t>
            </a:r>
            <a:r>
              <a:rPr lang="pl-PL" dirty="0"/>
              <a:t> Projektu bez zgody </a:t>
            </a:r>
            <a:r>
              <a:rPr lang="pl-PL" dirty="0" err="1" smtClean="0"/>
              <a:t>NCBiR</a:t>
            </a:r>
            <a:r>
              <a:rPr lang="pl-PL" dirty="0" smtClean="0"/>
              <a:t> jest </a:t>
            </a:r>
            <a:r>
              <a:rPr lang="pl-PL" b="1" dirty="0"/>
              <a:t>niedopuszczalne </a:t>
            </a:r>
            <a:r>
              <a:rPr lang="pl-PL" dirty="0"/>
              <a:t>i stanowi podstawę do rozwiązania Umowy przez Centrum bez zachowania okresu wypowiedzenia, </a:t>
            </a:r>
            <a:r>
              <a:rPr lang="pl-PL" dirty="0">
                <a:solidFill>
                  <a:srgbClr val="FF0000"/>
                </a:solidFill>
              </a:rPr>
              <a:t>z zastrzeżeniem ust. 4</a:t>
            </a:r>
            <a:r>
              <a:rPr lang="pl-PL" dirty="0"/>
              <a:t>. </a:t>
            </a:r>
            <a:endParaRPr lang="pl-PL" dirty="0" smtClean="0"/>
          </a:p>
          <a:p>
            <a:pPr marL="342900" indent="-342900" algn="just">
              <a:buAutoNum type="arabicPeriod"/>
            </a:pPr>
            <a:r>
              <a:rPr lang="pl-PL" dirty="0" smtClean="0"/>
              <a:t>W </a:t>
            </a:r>
            <a:r>
              <a:rPr lang="pl-PL" dirty="0"/>
              <a:t>przypadku konieczności wprowadzenia zmian w realizacji </a:t>
            </a:r>
            <a:r>
              <a:rPr lang="pl-PL" dirty="0" smtClean="0"/>
              <a:t>Projektu Wykonawca </a:t>
            </a:r>
            <a:r>
              <a:rPr lang="pl-PL" dirty="0"/>
              <a:t>przedkłada </a:t>
            </a:r>
            <a:r>
              <a:rPr lang="pl-PL" dirty="0" smtClean="0"/>
              <a:t>wniosek </a:t>
            </a:r>
            <a:r>
              <a:rPr lang="pl-PL" dirty="0"/>
              <a:t>o wprowadzenie zmian wraz z uzasadnieniem w terminie nie dłuższym niż 30 dni od dnia zaistnienia przyczyn powodujących zmianę oraz nie później niż 3 miesiące przed określonym w Umowie terminem zakończenia realizacji Projektu, a także składa </a:t>
            </a:r>
            <a:r>
              <a:rPr lang="pl-PL" dirty="0" smtClean="0"/>
              <a:t>projekt </a:t>
            </a:r>
            <a:r>
              <a:rPr lang="pl-PL" dirty="0"/>
              <a:t>aneksu do Umowy z zastrzeżeniem, że </a:t>
            </a:r>
            <a:r>
              <a:rPr lang="pl-PL" b="1" dirty="0" smtClean="0"/>
              <a:t>AKTUALIZACJA HARMONOGRAMU PŁATNOŚCI NIE WYMAGA SPORZĄDZANIA ANEKSU DO UMOWY</a:t>
            </a:r>
            <a:r>
              <a:rPr lang="pl-PL" dirty="0" smtClean="0"/>
              <a:t>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125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u="sng" dirty="0" smtClean="0"/>
              <a:t>NIE UWAŻA SIĘ ZA ZMIANĘ</a:t>
            </a:r>
            <a:r>
              <a:rPr lang="pl-PL" b="1" dirty="0" smtClean="0"/>
              <a:t> </a:t>
            </a:r>
            <a:r>
              <a:rPr lang="pl-PL" dirty="0" smtClean="0"/>
              <a:t>warunków w realizacji Projektu: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pl-PL" dirty="0" smtClean="0"/>
              <a:t>przesunięcia pomiędzy poszczególnymi kategoriami kosztów nieprzekraczających </a:t>
            </a:r>
            <a:r>
              <a:rPr lang="pl-PL" b="1" dirty="0" smtClean="0"/>
              <a:t>15% kwoty w ramach kategorii </a:t>
            </a:r>
            <a:r>
              <a:rPr lang="pl-PL" dirty="0" smtClean="0"/>
              <a:t>z jakiej następuje przesunięcie i w ramach kategorii do jakiej następuje przesunięcie (+/- 15%), z zastrzeżeniem, że </a:t>
            </a:r>
            <a:r>
              <a:rPr lang="pl-PL" b="1" dirty="0" smtClean="0">
                <a:solidFill>
                  <a:srgbClr val="FF0000"/>
                </a:solidFill>
              </a:rPr>
              <a:t>koszty ogólne są rozliczane ryczałtowo i nie mogą zostać zwiększone</a:t>
            </a:r>
            <a:r>
              <a:rPr lang="pl-PL" dirty="0" smtClean="0"/>
              <a:t>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pl-PL" b="1" dirty="0" smtClean="0"/>
              <a:t>zmiany terminów realizacji poszczególnych zadań Harmonogramu wykonania Projektu nie więcej niż o 4 miesiące</a:t>
            </a:r>
            <a:r>
              <a:rPr lang="pl-PL" dirty="0" smtClean="0"/>
              <a:t>, przy niezmienionym terminie zakończenia realizacji Projektu;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pl-PL" b="1" dirty="0" smtClean="0"/>
              <a:t>przesunięć środków między kolejnymi latami budżetowymi</a:t>
            </a:r>
            <a:r>
              <a:rPr lang="pl-PL" b="1" dirty="0" smtClean="0">
                <a:solidFill>
                  <a:srgbClr val="FF0000"/>
                </a:solidFill>
              </a:rPr>
              <a:t>, o ile nie wpływają na ustalenia Harmonogramu wykonania Projektu i Kosztorysu</a:t>
            </a:r>
            <a:r>
              <a:rPr lang="pl-PL" dirty="0" smtClean="0"/>
              <a:t>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pl-PL" b="1" dirty="0" smtClean="0"/>
              <a:t>przesunięcia kosztów pomiędzy poszczególnymi zadaniami Projektu do 20% kwoty Dofinansowania zadania</a:t>
            </a:r>
            <a:r>
              <a:rPr lang="pl-PL" dirty="0" smtClean="0"/>
              <a:t>, z którego dokonywane jest przesunięcie, przy zachowaniu dopuszczalnych poziomów intensywności pomocy publicznej, </a:t>
            </a:r>
            <a:r>
              <a:rPr lang="pl-PL" b="1" dirty="0" smtClean="0"/>
              <a:t>z zastrzeżeniem przesunięć, o których mowa w pkt 1</a:t>
            </a:r>
            <a:r>
              <a:rPr lang="pl-PL" dirty="0" smtClean="0"/>
              <a:t>. </a:t>
            </a:r>
          </a:p>
          <a:p>
            <a:pPr algn="just"/>
            <a:r>
              <a:rPr lang="pl-PL" dirty="0" smtClean="0"/>
              <a:t>Wykonawca zobowiązany jest do poinformowania Centrum o dokonaniu zmian wraz z raportem rocznym (zmiany merytoryczne) lub z Wnioskiem o płatność (zmiany finansowe). </a:t>
            </a:r>
          </a:p>
          <a:p>
            <a:pPr algn="just"/>
            <a:endParaRPr lang="pl-PL" dirty="0" smtClean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999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pPr algn="just"/>
            <a:r>
              <a:rPr lang="pl-PL" dirty="0"/>
              <a:t>Wykonawca jest zobowiązany do prowadzenia </a:t>
            </a:r>
            <a:r>
              <a:rPr lang="pl-PL" b="1" dirty="0"/>
              <a:t>wyodrębnionej ewidencji księgowej środków finansowych w układzie rodzajowym z podziałem analitycznym kosztów</a:t>
            </a:r>
            <a:r>
              <a:rPr lang="pl-PL" dirty="0"/>
              <a:t>, umożliwiającej identyfikację środków finansowych wydatkowanych na realizację Projektu. </a:t>
            </a:r>
            <a:endParaRPr lang="pl-PL" dirty="0" smtClean="0"/>
          </a:p>
          <a:p>
            <a:pPr algn="just"/>
            <a:r>
              <a:rPr lang="pl-PL" dirty="0" smtClean="0"/>
              <a:t>Jeżeli </a:t>
            </a:r>
            <a:r>
              <a:rPr lang="pl-PL" dirty="0"/>
              <a:t>zgodnie z obowiązującym prawem, Wykonawcy nie są zobowiązani do prowadzenia w/w ewidencji, mają obowiązek prowadzenia ewidencji z odpowiednim opisem </a:t>
            </a:r>
            <a:r>
              <a:rPr lang="pl-PL" dirty="0" smtClean="0"/>
              <a:t>umożliwiającym </a:t>
            </a:r>
            <a:r>
              <a:rPr lang="pl-PL" dirty="0"/>
              <a:t>identyfikację środków finansowych wydatkowanych na realizację Projektu. </a:t>
            </a:r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Wykonawca </a:t>
            </a:r>
            <a:r>
              <a:rPr lang="pl-PL" dirty="0"/>
              <a:t>jest zobowiązany do </a:t>
            </a:r>
            <a:r>
              <a:rPr lang="pl-PL" b="1" dirty="0"/>
              <a:t>przechowywania, w sposób gwarantujący należyte bezpieczeństwo, wszelkich danych związanych z realizacją Projektu</a:t>
            </a:r>
            <a:r>
              <a:rPr lang="pl-PL" dirty="0"/>
              <a:t>, w szczególności dokumentacji związanej z zarządzaniem finansowym, technicznym lub procedurami zawierania umów z podwykonawcami, </a:t>
            </a:r>
            <a:r>
              <a:rPr lang="pl-PL" b="1" dirty="0"/>
              <a:t>przez okres co najmniej 5 lat od dnia zakończenia realizacji Projektu</a:t>
            </a:r>
            <a:r>
              <a:rPr lang="pl-PL" dirty="0"/>
              <a:t>. </a:t>
            </a:r>
          </a:p>
          <a:p>
            <a:pPr algn="just"/>
            <a:endParaRPr lang="pl-PL" dirty="0" smtClean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651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pPr algn="ctr"/>
            <a:r>
              <a:rPr lang="pl-PL" b="1" dirty="0"/>
              <a:t>Tryb i warunki rozwiązania Umowy lub wstrzymania Dofinansowania </a:t>
            </a:r>
            <a:endParaRPr lang="pl-PL" dirty="0"/>
          </a:p>
          <a:p>
            <a:pPr algn="just"/>
            <a:endParaRPr lang="pl-PL" dirty="0" smtClean="0"/>
          </a:p>
          <a:p>
            <a:pPr algn="just"/>
            <a:r>
              <a:rPr lang="pl-PL" dirty="0" err="1" smtClean="0"/>
              <a:t>NCBiR</a:t>
            </a:r>
            <a:r>
              <a:rPr lang="pl-PL" dirty="0" smtClean="0"/>
              <a:t> może </a:t>
            </a:r>
            <a:r>
              <a:rPr lang="pl-PL" dirty="0"/>
              <a:t>wstrzymać Dofinansowanie lub wypowiedzieć Umowę </a:t>
            </a:r>
            <a:r>
              <a:rPr lang="pl-PL" dirty="0" smtClean="0"/>
              <a:t>z podaniem przyczyn </a:t>
            </a:r>
            <a:r>
              <a:rPr lang="pl-PL" b="1" dirty="0" smtClean="0"/>
              <a:t>z zachowaniem miesięcznego okresu wypowiedzenia</a:t>
            </a:r>
            <a:r>
              <a:rPr lang="pl-PL" dirty="0" smtClean="0"/>
              <a:t>, </a:t>
            </a:r>
            <a:r>
              <a:rPr lang="pl-PL" dirty="0"/>
              <a:t>w przypadku, </a:t>
            </a:r>
            <a:r>
              <a:rPr lang="pl-PL" dirty="0" smtClean="0"/>
              <a:t>gdy (m.in.): </a:t>
            </a:r>
            <a:endParaRPr lang="pl-PL" dirty="0"/>
          </a:p>
          <a:p>
            <a:pPr algn="just"/>
            <a:endParaRPr lang="pl-P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Wykonawca </a:t>
            </a:r>
            <a:r>
              <a:rPr lang="pl-PL" dirty="0"/>
              <a:t>nie przedłożył Wniosku o płatność w terminie </a:t>
            </a:r>
            <a:r>
              <a:rPr lang="pl-PL" dirty="0" smtClean="0"/>
              <a:t>lub </a:t>
            </a:r>
            <a:r>
              <a:rPr lang="pl-PL" dirty="0"/>
              <a:t>nie poprawił w wyznaczonym terminie Wniosku o płatność, zawierającego braki lub błędy;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wystąpiły </a:t>
            </a:r>
            <a:r>
              <a:rPr lang="pl-PL" b="1" dirty="0"/>
              <a:t>inne nieprawidłowości </a:t>
            </a:r>
            <a:r>
              <a:rPr lang="pl-PL" dirty="0"/>
              <a:t>w trakcie realizacji Projektu, które czynią niemożliwą lub niecelową dalszą realizację Umowy. </a:t>
            </a:r>
            <a:endParaRPr lang="pl-PL" dirty="0" smtClean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2970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err="1" smtClean="0"/>
              <a:t>NCBiR</a:t>
            </a:r>
            <a:r>
              <a:rPr lang="pl-PL" dirty="0" smtClean="0"/>
              <a:t> jest uprawnione do wstrzymania Dofinansowania lub rozwiązania Umowy </a:t>
            </a:r>
            <a:r>
              <a:rPr lang="pl-PL" b="1" dirty="0" smtClean="0"/>
              <a:t>bez zachowania okresu wypowiedzenia</a:t>
            </a:r>
            <a:r>
              <a:rPr lang="pl-PL" dirty="0" smtClean="0"/>
              <a:t>, jeżeli (m.in.):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nie są wykonywane wspomniane wcześniej obowiązki;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po uprzednim wezwaniu </a:t>
            </a:r>
            <a:r>
              <a:rPr lang="pl-PL" b="1" dirty="0" smtClean="0"/>
              <a:t>nie uzupełniono niepełnych oświadczeń lub dokumentów</a:t>
            </a:r>
            <a:r>
              <a:rPr lang="pl-PL" dirty="0" smtClean="0"/>
              <a:t>;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ujawnione zostały </a:t>
            </a:r>
            <a:r>
              <a:rPr lang="pl-PL" b="1" dirty="0" smtClean="0"/>
              <a:t>nieprawidłowości finansowe </a:t>
            </a:r>
            <a:r>
              <a:rPr lang="pl-PL" dirty="0" smtClean="0"/>
              <a:t>w związku z realizacją Projektu oraz nie usunięto ich przyczyn i skutków;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podane we Wniosku o płatność lub w ww. dokumentach </a:t>
            </a:r>
            <a:r>
              <a:rPr lang="pl-PL" b="1" dirty="0" smtClean="0"/>
              <a:t>informacje nie odpowiadają stanowi faktycznemu</a:t>
            </a:r>
            <a:r>
              <a:rPr lang="pl-PL" dirty="0" smtClean="0"/>
              <a:t>;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1" dirty="0" smtClean="0">
                <a:solidFill>
                  <a:srgbClr val="FF0000"/>
                </a:solidFill>
              </a:rPr>
              <a:t>zakupu towarów, usług lub robót budowlanych dokonano w sposób sprzeczny z § 7 Umowy</a:t>
            </a:r>
            <a:r>
              <a:rPr lang="pl-PL" dirty="0" smtClean="0"/>
              <a:t>; </a:t>
            </a:r>
          </a:p>
          <a:p>
            <a:pPr algn="r"/>
            <a:r>
              <a:rPr lang="pl-PL" dirty="0" smtClean="0"/>
              <a:t>VERTE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851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1" dirty="0"/>
              <a:t>koszty związane z realizacją Projektu poniesiono z naruszeniem przepisów o finansach publicznych i o zamówieniach publicznych </a:t>
            </a:r>
            <a:r>
              <a:rPr lang="pl-PL" dirty="0"/>
              <a:t>w przypadkach, gdy stosowanie tych przepisów jest obowiązkowe;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Dofinansowanie wykorzystane zostało niezgodnie z przeznaczeniem;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Dofinansowanie pobrane zostało nienależnie lub w nadmiernej wysokości;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1" dirty="0" smtClean="0"/>
              <a:t>Wykonawca nie przedłożył </a:t>
            </a:r>
            <a:r>
              <a:rPr lang="pl-PL" b="1" dirty="0" err="1" smtClean="0"/>
              <a:t>NCBiR</a:t>
            </a:r>
            <a:r>
              <a:rPr lang="pl-PL" b="1" dirty="0" smtClean="0"/>
              <a:t> raportów lub nie dotrzymał terminów ich złożenia</a:t>
            </a:r>
            <a:r>
              <a:rPr lang="pl-PL" dirty="0" smtClean="0"/>
              <a:t>; 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8509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1" dirty="0"/>
              <a:t>koszty związane z realizacją Projektu poniesiono z naruszeniem przepisów o finansach publicznych i o zamówieniach publicznych </a:t>
            </a:r>
            <a:r>
              <a:rPr lang="pl-PL" dirty="0"/>
              <a:t>w przypadkach, gdy stosowanie tych przepisów jest obowiązkowe;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Dofinansowanie wykorzystane zostało niezgodnie z przeznaczeniem;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Dofinansowanie pobrane zostało nienależnie lub w nadmiernej wysokości;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1" dirty="0" smtClean="0"/>
              <a:t>Wykonawca nie przedłożył </a:t>
            </a:r>
            <a:r>
              <a:rPr lang="pl-PL" b="1" dirty="0" err="1" smtClean="0"/>
              <a:t>NCBiR</a:t>
            </a:r>
            <a:r>
              <a:rPr lang="pl-PL" b="1" dirty="0" smtClean="0"/>
              <a:t> raportów lub nie dotrzymał terminów ich złożenia</a:t>
            </a:r>
            <a:r>
              <a:rPr lang="pl-PL" dirty="0" smtClean="0"/>
              <a:t>; 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70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552604"/>
            <a:ext cx="7449506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b="1" dirty="0" smtClean="0"/>
          </a:p>
          <a:p>
            <a:pPr algn="ctr"/>
            <a:r>
              <a:rPr lang="pl-PL" b="1" dirty="0" smtClean="0"/>
              <a:t>§15 ust. 10</a:t>
            </a:r>
          </a:p>
          <a:p>
            <a:pPr algn="just">
              <a:spcBef>
                <a:spcPts val="600"/>
              </a:spcBef>
            </a:pPr>
            <a:r>
              <a:rPr lang="pl-PL" dirty="0" smtClean="0"/>
              <a:t>Rozwiązanie </a:t>
            </a:r>
            <a:r>
              <a:rPr lang="pl-PL" dirty="0"/>
              <a:t>Umowy przez </a:t>
            </a:r>
            <a:r>
              <a:rPr lang="pl-PL" dirty="0" err="1" smtClean="0"/>
              <a:t>NCBiR</a:t>
            </a:r>
            <a:r>
              <a:rPr lang="pl-PL" dirty="0" smtClean="0"/>
              <a:t> z </a:t>
            </a:r>
            <a:r>
              <a:rPr lang="pl-PL" dirty="0"/>
              <a:t>przyczyn, o których mowa </a:t>
            </a:r>
            <a:r>
              <a:rPr lang="pl-PL" dirty="0" smtClean="0"/>
              <a:t>powyżej, </a:t>
            </a:r>
            <a:r>
              <a:rPr lang="pl-PL" dirty="0"/>
              <a:t>powoduje </a:t>
            </a:r>
            <a:r>
              <a:rPr lang="pl-PL" b="1" dirty="0"/>
              <a:t>niemożność otrzymania przez Wykonawcę wsparcia finansowego ze Środków publicznych pozostających w dyspozycji Centrum przez okres </a:t>
            </a:r>
            <a:r>
              <a:rPr lang="pl-PL" b="1" dirty="0" smtClean="0"/>
              <a:t>       </a:t>
            </a:r>
            <a:r>
              <a:rPr lang="pl-PL" b="1" dirty="0" smtClean="0">
                <a:solidFill>
                  <a:srgbClr val="FF0000"/>
                </a:solidFill>
              </a:rPr>
              <a:t>1 </a:t>
            </a:r>
            <a:r>
              <a:rPr lang="pl-PL" b="1" dirty="0">
                <a:solidFill>
                  <a:srgbClr val="FF0000"/>
                </a:solidFill>
              </a:rPr>
              <a:t>roku </a:t>
            </a:r>
            <a:r>
              <a:rPr lang="pl-PL" b="1" dirty="0"/>
              <a:t>od dnia dokonania zwrotu środków przekazanych na podstawie Umowy lub zapłaty kary </a:t>
            </a:r>
            <a:r>
              <a:rPr lang="pl-PL" b="1" dirty="0" smtClean="0"/>
              <a:t>umownej: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b="1" dirty="0" smtClean="0"/>
              <a:t>2%</a:t>
            </a:r>
            <a:r>
              <a:rPr lang="pl-PL" dirty="0" smtClean="0"/>
              <a:t> kwoty Dofinansowania za każdy rozpoczęty miesiąc opóźnienia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b="1" dirty="0" smtClean="0"/>
              <a:t>10%</a:t>
            </a:r>
            <a:r>
              <a:rPr lang="pl-PL" dirty="0" smtClean="0"/>
              <a:t> kwoty Dofinansowania za niewykonanie umowy w całości lub w części lub wykorzystanie Dofinansowania niezgodnie z przeznaczeniem. </a:t>
            </a:r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W </a:t>
            </a:r>
            <a:r>
              <a:rPr lang="pl-PL" dirty="0"/>
              <a:t>szczególnie uzasadnionych przypadkach możliwe jest odstąpienie od wykluczenia, o którym mowa w zdaniu poprzedzającym. </a:t>
            </a:r>
          </a:p>
          <a:p>
            <a:pPr algn="just"/>
            <a:endParaRPr lang="pl-PL" dirty="0" smtClean="0"/>
          </a:p>
          <a:p>
            <a:pPr algn="just"/>
            <a:r>
              <a:rPr lang="pl-PL" b="1" dirty="0" smtClean="0">
                <a:solidFill>
                  <a:srgbClr val="FF0000"/>
                </a:solidFill>
              </a:rPr>
              <a:t>Jeżeli </a:t>
            </a:r>
            <a:r>
              <a:rPr lang="pl-PL" b="1" dirty="0">
                <a:solidFill>
                  <a:srgbClr val="FF0000"/>
                </a:solidFill>
              </a:rPr>
              <a:t>Wykonawca wykaże, że do rozwiązania Umowy doszło na skutek działania lub zaniechania Współwykonawcy, ust. 10 stosuje się odpowiednio do Współwykonawców. </a:t>
            </a:r>
          </a:p>
          <a:p>
            <a:pPr algn="just"/>
            <a:endParaRPr lang="pl-PL" dirty="0" smtClean="0"/>
          </a:p>
          <a:p>
            <a:pPr algn="just"/>
            <a:endParaRPr lang="pl-PL" dirty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035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/>
              <a:t>Zwrot Dofinansowania </a:t>
            </a:r>
            <a:endParaRPr lang="pl-PL" dirty="0"/>
          </a:p>
          <a:p>
            <a:endParaRPr lang="pl-PL" dirty="0" smtClean="0"/>
          </a:p>
          <a:p>
            <a:pPr algn="just"/>
            <a:r>
              <a:rPr lang="pl-PL" dirty="0" smtClean="0"/>
              <a:t>W </a:t>
            </a:r>
            <a:r>
              <a:rPr lang="pl-PL" dirty="0"/>
              <a:t>przypadku </a:t>
            </a:r>
            <a:r>
              <a:rPr lang="pl-PL" dirty="0" smtClean="0"/>
              <a:t>wcześniejszego rozwiązania Umowy, </a:t>
            </a:r>
            <a:r>
              <a:rPr lang="pl-PL" dirty="0" err="1" smtClean="0"/>
              <a:t>NCBiR</a:t>
            </a:r>
            <a:r>
              <a:rPr lang="pl-PL" dirty="0" smtClean="0"/>
              <a:t> wzywa </a:t>
            </a:r>
            <a:r>
              <a:rPr lang="pl-PL" dirty="0"/>
              <a:t>Wykonawcę do </a:t>
            </a:r>
            <a:r>
              <a:rPr lang="pl-PL" b="1" dirty="0">
                <a:solidFill>
                  <a:srgbClr val="FF0000"/>
                </a:solidFill>
              </a:rPr>
              <a:t>zwrotu całości przekazanego Dofinansowania</a:t>
            </a:r>
            <a:r>
              <a:rPr lang="pl-PL" dirty="0"/>
              <a:t>, w terminie </a:t>
            </a:r>
            <a:r>
              <a:rPr lang="pl-PL" b="1" dirty="0">
                <a:solidFill>
                  <a:srgbClr val="FF0000"/>
                </a:solidFill>
              </a:rPr>
              <a:t>14 dni </a:t>
            </a:r>
            <a:r>
              <a:rPr lang="pl-PL" dirty="0"/>
              <a:t>od dnia doręczenia wezwania, </a:t>
            </a:r>
            <a:r>
              <a:rPr lang="pl-PL" dirty="0" smtClean="0"/>
              <a:t>oraz: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pl-PL" b="1" dirty="0" smtClean="0">
                <a:solidFill>
                  <a:srgbClr val="FF0000"/>
                </a:solidFill>
              </a:rPr>
              <a:t>odsetek </a:t>
            </a:r>
            <a:r>
              <a:rPr lang="pl-PL" b="1" dirty="0">
                <a:solidFill>
                  <a:srgbClr val="FF0000"/>
                </a:solidFill>
              </a:rPr>
              <a:t>w wysokości określonej jak dla zaległości podatkowych </a:t>
            </a:r>
            <a:r>
              <a:rPr lang="pl-PL" dirty="0" smtClean="0"/>
              <a:t>liczonych </a:t>
            </a:r>
            <a:r>
              <a:rPr lang="pl-PL" dirty="0"/>
              <a:t>od dnia przekazania środków na rachunek bankowy Wykonawcy do dnia ich </a:t>
            </a:r>
            <a:r>
              <a:rPr lang="pl-PL" dirty="0" smtClean="0"/>
              <a:t>zwrotu;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pl-PL" b="1" dirty="0" smtClean="0">
                <a:solidFill>
                  <a:srgbClr val="FF0000"/>
                </a:solidFill>
              </a:rPr>
              <a:t>odsetek bankowych </a:t>
            </a:r>
            <a:r>
              <a:rPr lang="pl-PL" b="1" dirty="0">
                <a:solidFill>
                  <a:srgbClr val="FF0000"/>
                </a:solidFill>
              </a:rPr>
              <a:t>od Dofinansowania </a:t>
            </a:r>
            <a:r>
              <a:rPr lang="pl-PL" dirty="0"/>
              <a:t>przekazanego w formie </a:t>
            </a:r>
            <a:r>
              <a:rPr lang="pl-PL" dirty="0" smtClean="0"/>
              <a:t>zaliczki. </a:t>
            </a:r>
          </a:p>
          <a:p>
            <a:pPr algn="just"/>
            <a:endParaRPr lang="pl-PL" dirty="0" smtClean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455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899592" y="1988840"/>
            <a:ext cx="73757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Kluczowymi elementami Umowy są zatem:</a:t>
            </a:r>
            <a:endParaRPr lang="pl-PL" sz="2400" dirty="0" smtClean="0"/>
          </a:p>
          <a:p>
            <a:pPr algn="just"/>
            <a:endParaRPr lang="pl-PL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 smtClean="0"/>
              <a:t>Opis </a:t>
            </a:r>
            <a:r>
              <a:rPr lang="pl-PL" sz="2400" b="1" dirty="0"/>
              <a:t>Projektu </a:t>
            </a:r>
            <a:r>
              <a:rPr lang="pl-PL" sz="2400" b="1" dirty="0" smtClean="0"/>
              <a:t>wraz </a:t>
            </a:r>
            <a:r>
              <a:rPr lang="pl-PL" sz="2400" b="1" dirty="0"/>
              <a:t>z wykazem aparatury naukowo-badawczej</a:t>
            </a:r>
            <a:r>
              <a:rPr lang="pl-PL" sz="2400" b="1" dirty="0" smtClean="0"/>
              <a:t>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 smtClean="0"/>
              <a:t>Harmonogram </a:t>
            </a:r>
            <a:r>
              <a:rPr lang="pl-PL" sz="2400" b="1" dirty="0"/>
              <a:t>wykonania Projektu </a:t>
            </a:r>
            <a:endParaRPr lang="pl-PL" sz="24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 smtClean="0"/>
              <a:t>Kosztorys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66318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err="1" smtClean="0"/>
              <a:t>NCBiR</a:t>
            </a:r>
            <a:r>
              <a:rPr lang="pl-PL" dirty="0" smtClean="0"/>
              <a:t> </a:t>
            </a:r>
            <a:r>
              <a:rPr lang="pl-PL" dirty="0"/>
              <a:t>może w uzasadnionych przypadkach żądać tylko części przekazanego Dofinansowania, w szczególności w </a:t>
            </a:r>
            <a:r>
              <a:rPr lang="pl-PL" dirty="0" smtClean="0"/>
              <a:t>sytuacji</a:t>
            </a:r>
            <a:r>
              <a:rPr lang="pl-PL" dirty="0"/>
              <a:t> </a:t>
            </a:r>
            <a:r>
              <a:rPr lang="pl-PL" dirty="0" smtClean="0"/>
              <a:t>wystąpienia Siły Wyższej. </a:t>
            </a:r>
          </a:p>
          <a:p>
            <a:pPr algn="just"/>
            <a:endParaRPr lang="pl-PL" dirty="0"/>
          </a:p>
          <a:p>
            <a:pPr algn="just"/>
            <a:r>
              <a:rPr lang="pl-PL" dirty="0" smtClean="0"/>
              <a:t>Na </a:t>
            </a:r>
            <a:r>
              <a:rPr lang="pl-PL" dirty="0"/>
              <a:t>uzasadniony wniosek Wykonawcy dopuszcza się odroczenie terminu spłaty należności z tytułu zwrotu, rozłożenie spłaty na raty lub umorzenie należności, jeżeli niepowodzenie Projektu związane było z wysokim ryzykiem naukowym wynikającym z realizacji badań. </a:t>
            </a:r>
          </a:p>
          <a:p>
            <a:pPr algn="just"/>
            <a:endParaRPr lang="pl-PL" dirty="0" smtClean="0"/>
          </a:p>
          <a:p>
            <a:pPr algn="just"/>
            <a:r>
              <a:rPr lang="pl-PL" b="1" dirty="0" err="1" smtClean="0"/>
              <a:t>NCBiR</a:t>
            </a:r>
            <a:r>
              <a:rPr lang="pl-PL" b="1" dirty="0" smtClean="0"/>
              <a:t> </a:t>
            </a:r>
            <a:r>
              <a:rPr lang="pl-PL" b="1" dirty="0"/>
              <a:t>może żądać zwrotu do 30% Dofinansowania, na podstawie oceny raportu z wykorzystania wyników </a:t>
            </a:r>
            <a:r>
              <a:rPr lang="pl-PL" b="1" dirty="0" smtClean="0"/>
              <a:t>Projektu</a:t>
            </a:r>
            <a:r>
              <a:rPr lang="pl-PL" dirty="0" smtClean="0"/>
              <a:t>, </a:t>
            </a:r>
            <a:r>
              <a:rPr lang="pl-PL" dirty="0"/>
              <a:t>jeśli z oceny tej wynika, że zaniechanie lub niewłaściwe wykorzystanie wyników Projektu nastąpiło z winy Wykonawcy lub Współwykonawcy. </a:t>
            </a:r>
          </a:p>
          <a:p>
            <a:pPr algn="just"/>
            <a:endParaRPr lang="pl-PL" dirty="0" smtClean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1943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62712" y="1898761"/>
            <a:ext cx="744950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4000" dirty="0" smtClean="0"/>
          </a:p>
          <a:p>
            <a:pPr algn="ctr"/>
            <a:endParaRPr lang="pl-PL" sz="4000" dirty="0"/>
          </a:p>
          <a:p>
            <a:pPr algn="ctr"/>
            <a:r>
              <a:rPr lang="pl-PL" sz="4000" dirty="0" smtClean="0"/>
              <a:t>Dziękujemy za uwagę.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7404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899592" y="1988840"/>
            <a:ext cx="737574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WAŻNE !</a:t>
            </a:r>
          </a:p>
          <a:p>
            <a:endParaRPr lang="pl-PL" sz="2400" dirty="0"/>
          </a:p>
          <a:p>
            <a:pPr algn="just"/>
            <a:r>
              <a:rPr lang="pl-PL" sz="2400" dirty="0"/>
              <a:t>Wykonawca zobowiązany jest do pokrycia w całości </a:t>
            </a:r>
            <a:r>
              <a:rPr lang="pl-PL" sz="2400" dirty="0" smtClean="0"/>
              <a:t>           z </a:t>
            </a:r>
            <a:r>
              <a:rPr lang="pl-PL" sz="2400" dirty="0"/>
              <a:t>Wkładu własnego kosztów realizacji Projektu nieobjętych Dofinansowaniem, w wysokości zadeklarowanej w Harmonogramie wykonania Projektu </a:t>
            </a:r>
            <a:r>
              <a:rPr lang="pl-PL" sz="2400" dirty="0" smtClean="0"/>
              <a:t>     i </a:t>
            </a:r>
            <a:r>
              <a:rPr lang="pl-PL" sz="2400" dirty="0"/>
              <a:t>Kosztorysie. 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dirty="0" smtClean="0"/>
              <a:t>Do </a:t>
            </a:r>
            <a:r>
              <a:rPr lang="pl-PL" sz="2400" dirty="0"/>
              <a:t>czasu otrzymania Dofinansowania Wykonawca zobowiązany jest do finansowania Projektu ze środków własnych. </a:t>
            </a:r>
          </a:p>
        </p:txBody>
      </p:sp>
    </p:spTree>
    <p:extLst>
      <p:ext uri="{BB962C8B-B14F-4D97-AF65-F5344CB8AC3E}">
        <p14:creationId xmlns:p14="http://schemas.microsoft.com/office/powerpoint/2010/main" val="148762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611560" y="1844824"/>
            <a:ext cx="7947934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Tryb i warunki przekazywania Dofinansowania</a:t>
            </a:r>
          </a:p>
          <a:p>
            <a:pPr algn="ctr"/>
            <a:endParaRPr lang="pl-PL" b="1" dirty="0" smtClean="0"/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Dofinansowanie następuje w </a:t>
            </a:r>
            <a:r>
              <a:rPr lang="pl-PL" dirty="0"/>
              <a:t>formie </a:t>
            </a:r>
            <a:r>
              <a:rPr lang="pl-PL" b="1" dirty="0" smtClean="0"/>
              <a:t>ZALICZEK</a:t>
            </a:r>
            <a:r>
              <a:rPr lang="pl-PL" b="1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w </a:t>
            </a:r>
            <a:r>
              <a:rPr lang="pl-PL" dirty="0"/>
              <a:t>wysokości określonej </a:t>
            </a:r>
            <a:r>
              <a:rPr lang="pl-PL" dirty="0" smtClean="0"/>
              <a:t>                w </a:t>
            </a:r>
            <a:r>
              <a:rPr lang="pl-PL" dirty="0"/>
              <a:t>Harmonogramie </a:t>
            </a:r>
            <a:r>
              <a:rPr lang="pl-PL" dirty="0" smtClean="0"/>
              <a:t>płatności, które przekazywane </a:t>
            </a:r>
            <a:r>
              <a:rPr lang="pl-PL" dirty="0"/>
              <a:t>są </a:t>
            </a:r>
            <a:r>
              <a:rPr lang="pl-PL" dirty="0" smtClean="0"/>
              <a:t>Wykonawcy, a ten przekazuje odpowiednio Współwykonawcom. </a:t>
            </a:r>
            <a:endParaRPr lang="pl-PL" dirty="0"/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Pierwsza </a:t>
            </a:r>
            <a:r>
              <a:rPr lang="pl-PL" dirty="0"/>
              <a:t>zaliczka </a:t>
            </a:r>
            <a:r>
              <a:rPr lang="pl-PL" dirty="0" smtClean="0"/>
              <a:t>– płatna 30 </a:t>
            </a:r>
            <a:r>
              <a:rPr lang="pl-PL" dirty="0"/>
              <a:t>dni od dnia zawarcia Umowy. </a:t>
            </a:r>
            <a:endParaRPr lang="pl-PL" dirty="0" smtClean="0"/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1" dirty="0" smtClean="0"/>
              <a:t>Każda kolejna zaliczka – płatna na </a:t>
            </a:r>
            <a:r>
              <a:rPr lang="pl-PL" b="1" dirty="0"/>
              <a:t>podstawie </a:t>
            </a:r>
            <a:r>
              <a:rPr lang="pl-PL" b="1" dirty="0" smtClean="0">
                <a:solidFill>
                  <a:srgbClr val="FF0000"/>
                </a:solidFill>
              </a:rPr>
              <a:t>WNIOSKU O PŁATNOŚĆ              </a:t>
            </a:r>
            <a:r>
              <a:rPr lang="pl-PL" b="1" dirty="0" smtClean="0"/>
              <a:t>pod warunkiem wykazania poniesienia kosztów w wysokości </a:t>
            </a:r>
            <a:r>
              <a:rPr lang="pl-PL" b="1" dirty="0" smtClean="0">
                <a:solidFill>
                  <a:srgbClr val="FF0000"/>
                </a:solidFill>
              </a:rPr>
              <a:t>CO NAJMNIEJ 70% WSZYSTKICH PRZEKAZANYCH ZALICZEK</a:t>
            </a:r>
            <a:r>
              <a:rPr lang="pl-PL" b="1" dirty="0" smtClean="0"/>
              <a:t>.</a:t>
            </a:r>
            <a:r>
              <a:rPr lang="pl-PL" dirty="0" smtClean="0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8606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611560" y="1844824"/>
            <a:ext cx="7947934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1" dirty="0" smtClean="0"/>
              <a:t>TERMINY SKŁADANIA WNIOSKÓW O PŁATNOŚĆ:</a:t>
            </a:r>
          </a:p>
          <a:p>
            <a:pPr algn="just">
              <a:spcBef>
                <a:spcPts val="600"/>
              </a:spcBef>
            </a:pPr>
            <a:r>
              <a:rPr lang="pl-PL" b="1" dirty="0"/>
              <a:t> </a:t>
            </a:r>
            <a:r>
              <a:rPr lang="pl-PL" b="1" dirty="0" smtClean="0"/>
              <a:t>        - </a:t>
            </a:r>
            <a:r>
              <a:rPr lang="pl-PL" b="1" u="sng" dirty="0" smtClean="0">
                <a:solidFill>
                  <a:srgbClr val="FF0000"/>
                </a:solidFill>
              </a:rPr>
              <a:t>1 CZERWCA</a:t>
            </a:r>
            <a:r>
              <a:rPr lang="pl-PL" b="1" dirty="0" smtClean="0">
                <a:solidFill>
                  <a:srgbClr val="FF0000"/>
                </a:solidFill>
              </a:rPr>
              <a:t> (I półrocze) </a:t>
            </a:r>
          </a:p>
          <a:p>
            <a:pPr lvl="2" algn="just">
              <a:spcBef>
                <a:spcPts val="600"/>
              </a:spcBef>
            </a:pPr>
            <a:r>
              <a:rPr lang="pl-PL" b="1" dirty="0" smtClean="0"/>
              <a:t>→ 14 dni na usunięcie braków → 60 dni na weryfikację przez </a:t>
            </a:r>
            <a:r>
              <a:rPr lang="pl-PL" b="1" dirty="0" err="1" smtClean="0"/>
              <a:t>NCBiR</a:t>
            </a:r>
            <a:endParaRPr lang="pl-PL" b="1" dirty="0" smtClean="0"/>
          </a:p>
          <a:p>
            <a:pPr algn="just">
              <a:spcBef>
                <a:spcPts val="600"/>
              </a:spcBef>
            </a:pPr>
            <a:r>
              <a:rPr lang="pl-PL" b="1" dirty="0" smtClean="0">
                <a:solidFill>
                  <a:srgbClr val="FF0000"/>
                </a:solidFill>
              </a:rPr>
              <a:t>         - </a:t>
            </a:r>
            <a:r>
              <a:rPr lang="pl-PL" b="1" u="sng" dirty="0" smtClean="0">
                <a:solidFill>
                  <a:srgbClr val="FF0000"/>
                </a:solidFill>
              </a:rPr>
              <a:t>1 GRUDNIA</a:t>
            </a:r>
            <a:r>
              <a:rPr lang="pl-PL" b="1" dirty="0" smtClean="0">
                <a:solidFill>
                  <a:srgbClr val="FF0000"/>
                </a:solidFill>
              </a:rPr>
              <a:t> (II półrocze) </a:t>
            </a:r>
          </a:p>
          <a:p>
            <a:pPr lvl="2" algn="just">
              <a:spcBef>
                <a:spcPts val="600"/>
              </a:spcBef>
            </a:pPr>
            <a:r>
              <a:rPr lang="pl-PL" b="1" dirty="0" smtClean="0"/>
              <a:t>→ 14 dni na usunięcie braków → 60 dni na weryfikację przez </a:t>
            </a:r>
            <a:r>
              <a:rPr lang="pl-PL" b="1" dirty="0" err="1" smtClean="0"/>
              <a:t>NCBiR</a:t>
            </a:r>
            <a:endParaRPr lang="pl-PL" b="1" dirty="0" smtClean="0"/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Niezłożenie wniosku o płatność w terminie skutkuje koniecznością skorygowania Harmonogramu płatności, pod rygorem utraty prawa do Dofinansowania            w wysokości niewypłaconych środków na dany rok zgodnie z Harmonogramem płatności, co nie spowoduje zmiany zakresu rzeczowego Projektu. </a:t>
            </a:r>
            <a:r>
              <a:rPr lang="pl-PL" b="1" dirty="0" smtClean="0">
                <a:solidFill>
                  <a:srgbClr val="FF0000"/>
                </a:solidFill>
              </a:rPr>
              <a:t>WYKONAWCA ZOBOWIĄZANY BYŁBY POKRYĆ Z WŁASNYCH ŚRODKÓW KOSZTY ODPOWIADAJĄCE KWOCIE UTRACONEGO DOFINANSOWANIA. </a:t>
            </a:r>
          </a:p>
        </p:txBody>
      </p:sp>
    </p:spTree>
    <p:extLst>
      <p:ext uri="{BB962C8B-B14F-4D97-AF65-F5344CB8AC3E}">
        <p14:creationId xmlns:p14="http://schemas.microsoft.com/office/powerpoint/2010/main" val="394925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611560" y="1844824"/>
            <a:ext cx="794793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smtClean="0"/>
              <a:t>Niezbędnym jest, aby MICROSYSTEM Sp. z o.o., jako Lider Konsorcjum otrzymywał od pozostałych Członków Konsorcjum z odpowiednim wyprzedzeniem informacje </a:t>
            </a:r>
            <a:r>
              <a:rPr lang="pl-PL" dirty="0" smtClean="0"/>
              <a:t>cząstkowe (dokumentacja potwierdzająca zasadność wydatkowania kosztów kwalifikowanych), </a:t>
            </a:r>
            <a:r>
              <a:rPr lang="pl-PL" dirty="0" smtClean="0"/>
              <a:t>umożliwiające przygotowanie kolejnych wniosków o płatność. Sugerujemy, aby były to następujące </a:t>
            </a:r>
            <a:r>
              <a:rPr lang="pl-PL" dirty="0" smtClean="0"/>
              <a:t>terminy:</a:t>
            </a:r>
          </a:p>
          <a:p>
            <a:pPr algn="ctr"/>
            <a:endParaRPr lang="pl-PL" sz="1400" b="1" dirty="0">
              <a:solidFill>
                <a:srgbClr val="FF0000"/>
              </a:solidFill>
            </a:endParaRPr>
          </a:p>
          <a:p>
            <a:pPr algn="ctr"/>
            <a:r>
              <a:rPr lang="pl-PL" b="1" dirty="0" smtClean="0">
                <a:solidFill>
                  <a:srgbClr val="FF0000"/>
                </a:solidFill>
              </a:rPr>
              <a:t>30 LUTEGO - DLA I PÓŁROCZA</a:t>
            </a:r>
          </a:p>
          <a:p>
            <a:pPr algn="ctr"/>
            <a:r>
              <a:rPr lang="pl-PL" b="1" dirty="0" smtClean="0">
                <a:solidFill>
                  <a:srgbClr val="FF0000"/>
                </a:solidFill>
              </a:rPr>
              <a:t>30 WRZEŚNIA </a:t>
            </a:r>
            <a:r>
              <a:rPr lang="pl-PL" b="1" dirty="0" smtClean="0">
                <a:solidFill>
                  <a:srgbClr val="FF0000"/>
                </a:solidFill>
              </a:rPr>
              <a:t>- DLA II PÓŁROCZA</a:t>
            </a:r>
          </a:p>
          <a:p>
            <a:pPr algn="just"/>
            <a:endParaRPr lang="pl-PL" b="1" dirty="0">
              <a:solidFill>
                <a:srgbClr val="FF0000"/>
              </a:solidFill>
            </a:endParaRPr>
          </a:p>
          <a:p>
            <a:pPr algn="just"/>
            <a:r>
              <a:rPr lang="pl-PL" dirty="0" smtClean="0"/>
              <a:t>Powyższe umożliwiłoby opracowanie jednego wspólnego wniosku o płatność, poprzedzonego uzgodnieniem jego ostatecznej treści w ramach konsorcjum        przed wysłaniem wniosku o płatność do </a:t>
            </a:r>
            <a:r>
              <a:rPr lang="pl-PL" dirty="0" err="1" smtClean="0"/>
              <a:t>NCBiR</a:t>
            </a:r>
            <a:r>
              <a:rPr lang="pl-PL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85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99592" y="2060848"/>
            <a:ext cx="7375749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Nieusunięcie ewentualnych braków Wniosku o płatność w terminie może skutkować:</a:t>
            </a:r>
          </a:p>
          <a:p>
            <a:pPr marL="1257300" lvl="2" indent="-342900" algn="just">
              <a:buAutoNum type="alphaLcParenR"/>
            </a:pPr>
            <a:r>
              <a:rPr lang="pl-PL" dirty="0" smtClean="0"/>
              <a:t>odrzuceniem Wniosku o płatność </a:t>
            </a:r>
          </a:p>
          <a:p>
            <a:pPr marL="1257300" lvl="2" indent="-342900" algn="just">
              <a:buAutoNum type="alphaLcParenR"/>
            </a:pPr>
            <a:r>
              <a:rPr lang="pl-PL" dirty="0" smtClean="0"/>
              <a:t>wstrzymaniem wypłaty dalszego Dofinansowania </a:t>
            </a:r>
          </a:p>
          <a:p>
            <a:pPr marL="1257300" lvl="2" indent="-342900" algn="just">
              <a:buAutoNum type="alphaLcParenR"/>
            </a:pPr>
            <a:r>
              <a:rPr lang="pl-PL" dirty="0" smtClean="0"/>
              <a:t>uznaniem Wniosku o płatność wyłącznie w kwocie kosztów właściwie kwalifikowanych.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1" dirty="0" smtClean="0"/>
              <a:t>WYPŁATA ZALICZKI NIE OZNACZA ZATWIERDZENIA PONIESIONYCH KOSZTÓW POD WZGLĘDEM FINANSOWYM</a:t>
            </a:r>
            <a:r>
              <a:rPr lang="pl-PL" dirty="0" smtClean="0"/>
              <a:t>.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Środki finansowe niewykorzystane w danym Roku budżetowym </a:t>
            </a:r>
            <a:r>
              <a:rPr lang="pl-PL" b="1" dirty="0" smtClean="0">
                <a:solidFill>
                  <a:srgbClr val="FF0000"/>
                </a:solidFill>
              </a:rPr>
              <a:t>MOGĄ BYĆ WYKORZYSTANE </a:t>
            </a:r>
            <a:r>
              <a:rPr lang="pl-PL" dirty="0" smtClean="0"/>
              <a:t>w kolejnym roku budżetowym realizacji Projektu </a:t>
            </a:r>
            <a:r>
              <a:rPr lang="pl-PL" b="1" dirty="0" smtClean="0"/>
              <a:t>bez konieczności zawarcia aneksu do Umowy </a:t>
            </a:r>
            <a:r>
              <a:rPr lang="pl-PL" b="1" dirty="0" smtClean="0">
                <a:solidFill>
                  <a:srgbClr val="FF0000"/>
                </a:solidFill>
              </a:rPr>
              <a:t>wyłącznie na warunkach określonych w § 10 ust. 4 Umowy</a:t>
            </a:r>
            <a:r>
              <a:rPr lang="pl-PL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2355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5"/>
          <p:cNvSpPr txBox="1">
            <a:spLocks/>
          </p:cNvSpPr>
          <p:nvPr/>
        </p:nvSpPr>
        <p:spPr>
          <a:xfrm>
            <a:off x="432048" y="407882"/>
            <a:ext cx="81274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</a:t>
            </a:r>
            <a:endParaRPr lang="pl-PL" dirty="0"/>
          </a:p>
        </p:txBody>
      </p:sp>
      <p:pic>
        <p:nvPicPr>
          <p:cNvPr id="3" name="Symbol zastępczy zawartości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2576"/>
            <a:ext cx="1405401" cy="86337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8" y="394205"/>
            <a:ext cx="750255" cy="10801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400" y="393892"/>
            <a:ext cx="1208941" cy="108043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899592" y="1988840"/>
            <a:ext cx="7272808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1" dirty="0" smtClean="0"/>
              <a:t>Wykonawca jest zobowiązany do posiadania dokumentów potwierdzających wszystkie koszty poniesione na rzecz realizacji Projektu.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Dokumenty powinny być sporządzone i przechowywane z zachowaniem przepisów prawa obowiązującego w Rzeczpospolitej Polskiej.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1" dirty="0" smtClean="0">
                <a:solidFill>
                  <a:srgbClr val="FF0000"/>
                </a:solidFill>
              </a:rPr>
              <a:t>Każdy oryginał dokumentu księgowego należy opisać wskazując następujące informacje</a:t>
            </a:r>
            <a:r>
              <a:rPr lang="pl-PL" dirty="0" smtClean="0">
                <a:solidFill>
                  <a:srgbClr val="FF0000"/>
                </a:solidFill>
              </a:rPr>
              <a:t>:</a:t>
            </a:r>
            <a:r>
              <a:rPr lang="pl-PL" b="1" dirty="0" smtClean="0">
                <a:solidFill>
                  <a:srgbClr val="FF0000"/>
                </a:solidFill>
              </a:rPr>
              <a:t> </a:t>
            </a:r>
          </a:p>
          <a:p>
            <a:pPr marL="1714500" lvl="3" indent="-342900" algn="just">
              <a:spcBef>
                <a:spcPts val="600"/>
              </a:spcBef>
              <a:buAutoNum type="alphaLcParenR"/>
            </a:pPr>
            <a:r>
              <a:rPr lang="pl-PL" b="1" dirty="0" smtClean="0">
                <a:solidFill>
                  <a:srgbClr val="FF0000"/>
                </a:solidFill>
              </a:rPr>
              <a:t>nr umowy: PBS3/B3/26/2015</a:t>
            </a:r>
          </a:p>
          <a:p>
            <a:pPr marL="1714500" lvl="3" indent="-342900" algn="just">
              <a:spcBef>
                <a:spcPts val="600"/>
              </a:spcBef>
              <a:buAutoNum type="alphaLcParenR"/>
            </a:pPr>
            <a:r>
              <a:rPr lang="pl-PL" b="1" dirty="0" smtClean="0">
                <a:solidFill>
                  <a:srgbClr val="FF0000"/>
                </a:solidFill>
              </a:rPr>
              <a:t>odpowiednią kategorię kosztów </a:t>
            </a:r>
          </a:p>
          <a:p>
            <a:pPr marL="1714500" lvl="3" indent="-342900" algn="just">
              <a:spcBef>
                <a:spcPts val="600"/>
              </a:spcBef>
              <a:buAutoNum type="alphaLcParenR"/>
            </a:pPr>
            <a:r>
              <a:rPr lang="pl-PL" b="1" dirty="0" smtClean="0">
                <a:solidFill>
                  <a:srgbClr val="FF0000"/>
                </a:solidFill>
              </a:rPr>
              <a:t>numer zadania.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355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2924</Words>
  <Application>Microsoft Office PowerPoint</Application>
  <PresentationFormat>Pokaz na ekranie (4:3)</PresentationFormat>
  <Paragraphs>278</Paragraphs>
  <Slides>31</Slides>
  <Notes>31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2" baseType="lpstr">
      <vt:lpstr>Motyw pakietu Office</vt:lpstr>
      <vt:lpstr>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Admin</dc:creator>
  <cp:lastModifiedBy>Admin</cp:lastModifiedBy>
  <cp:revision>43</cp:revision>
  <dcterms:created xsi:type="dcterms:W3CDTF">2015-06-22T09:44:00Z</dcterms:created>
  <dcterms:modified xsi:type="dcterms:W3CDTF">2015-06-23T09:23:00Z</dcterms:modified>
</cp:coreProperties>
</file>